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89" r:id="rId4"/>
    <p:sldId id="290" r:id="rId5"/>
    <p:sldId id="275" r:id="rId6"/>
    <p:sldId id="291" r:id="rId7"/>
    <p:sldId id="259" r:id="rId8"/>
    <p:sldId id="292" r:id="rId9"/>
    <p:sldId id="294" r:id="rId10"/>
    <p:sldId id="260" r:id="rId11"/>
    <p:sldId id="262" r:id="rId12"/>
    <p:sldId id="267" r:id="rId13"/>
    <p:sldId id="268" r:id="rId14"/>
    <p:sldId id="263" r:id="rId15"/>
    <p:sldId id="264" r:id="rId16"/>
    <p:sldId id="265" r:id="rId17"/>
    <p:sldId id="266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781" autoAdjust="0"/>
  </p:normalViewPr>
  <p:slideViewPr>
    <p:cSldViewPr snapToGrid="0">
      <p:cViewPr varScale="1">
        <p:scale>
          <a:sx n="54" d="100"/>
          <a:sy n="54" d="100"/>
        </p:scale>
        <p:origin x="11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34ED0-E7D3-4DD8-8377-C092356ED8B7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7750D-7FFA-432E-B7EC-9DC9D2480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4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CC541-2DCA-41A8-9AFD-279C455DEA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14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estimates of safety, NOT the actual safety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750D-7FFA-432E-B7EC-9DC9D24804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9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 out of N contract gave </a:t>
            </a:r>
            <a:r>
              <a:rPr lang="en-US" sz="1800" b="0" i="0" u="none" strike="noStrike" dirty="0">
                <a:solidFill>
                  <a:srgbClr val="3C4043"/>
                </a:solidFill>
                <a:effectLst/>
                <a:latin typeface="Roboto"/>
              </a:rPr>
              <a:t>0.999998 probability of safety</a:t>
            </a:r>
          </a:p>
          <a:p>
            <a:r>
              <a:rPr lang="en-US" sz="1800" b="0" i="0" u="none" strike="noStrike" dirty="0">
                <a:solidFill>
                  <a:srgbClr val="3C4043"/>
                </a:solidFill>
                <a:effectLst/>
                <a:latin typeface="Roboto"/>
              </a:rPr>
              <a:t>- N = 75, K = 61</a:t>
            </a:r>
          </a:p>
          <a:p>
            <a:endParaRPr lang="en-US" sz="1800" b="0" i="0" u="none" strike="noStrike" dirty="0">
              <a:solidFill>
                <a:srgbClr val="3C4043"/>
              </a:solidFill>
              <a:effectLst/>
              <a:latin typeface="Roboto"/>
            </a:endParaRPr>
          </a:p>
          <a:p>
            <a:r>
              <a:rPr lang="en-US" sz="1800" b="0" i="0" u="none" strike="noStrike" dirty="0">
                <a:solidFill>
                  <a:srgbClr val="3C4043"/>
                </a:solidFill>
                <a:effectLst/>
                <a:latin typeface="Roboto"/>
              </a:rPr>
              <a:t>This approach gives 0.9999999999</a:t>
            </a:r>
          </a:p>
          <a:p>
            <a:r>
              <a:rPr lang="en-US" sz="1800" b="0" i="0" u="none" strike="noStrike" dirty="0">
                <a:solidFill>
                  <a:srgbClr val="3C4043"/>
                </a:solidFill>
                <a:effectLst/>
                <a:latin typeface="Roboto"/>
              </a:rPr>
              <a:t>The analysis took just over 5 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750D-7FFA-432E-B7EC-9DC9D24804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3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P(safe) = 0.999999</a:t>
            </a:r>
          </a:p>
          <a:p>
            <a:r>
              <a:rPr lang="en-US" dirty="0"/>
              <a:t>Took about 33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750D-7FFA-432E-B7EC-9DC9D24804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7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P(safe)=0.9999999999</a:t>
            </a:r>
          </a:p>
          <a:p>
            <a:r>
              <a:rPr lang="en-US" dirty="0"/>
              <a:t>Took 90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750D-7FFA-432E-B7EC-9DC9D24804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88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has N=10</a:t>
            </a:r>
          </a:p>
          <a:p>
            <a:endParaRPr lang="en-US" dirty="0"/>
          </a:p>
          <a:p>
            <a:r>
              <a:rPr lang="en-US" dirty="0"/>
              <a:t>P(safe)=1</a:t>
            </a:r>
          </a:p>
          <a:p>
            <a:r>
              <a:rPr lang="en-US" dirty="0"/>
              <a:t>Took around 24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750D-7FFA-432E-B7EC-9DC9D24804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85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P(safe)=0.9999 to 52 places</a:t>
            </a:r>
          </a:p>
          <a:p>
            <a:r>
              <a:rPr lang="en-US" dirty="0"/>
              <a:t>Took 210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750D-7FFA-432E-B7EC-9DC9D24804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1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P(safe)=0.9999999</a:t>
            </a:r>
          </a:p>
          <a:p>
            <a:r>
              <a:rPr lang="en-US" dirty="0"/>
              <a:t>Took 225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750D-7FFA-432E-B7EC-9DC9D24804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41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P(safe)=0</a:t>
            </a:r>
          </a:p>
          <a:p>
            <a:r>
              <a:rPr lang="en-US" dirty="0"/>
              <a:t>Took 10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750D-7FFA-432E-B7EC-9DC9D24804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24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P(safe)=0.00000001</a:t>
            </a:r>
          </a:p>
          <a:p>
            <a:r>
              <a:rPr lang="en-US" dirty="0"/>
              <a:t>Took 105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7750D-7FFA-432E-B7EC-9DC9D24804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7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2BB5-C454-40DD-A666-E4CC81ABE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CF487-9BB5-4907-B66D-868564840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EB013-1B5E-4FD2-B106-34556F9C2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BC48B-DBFD-4EA6-81DF-4DDC43AE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6D065-8246-4D31-BD81-09F64D8D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E3A7-585B-4336-8CBE-1C75CA84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4A057-1E9B-47BB-A9FA-46904CB66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68E6E-152E-438C-974B-B4C796E5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A4E30-8426-48D4-B6C7-0AA4609A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B3F19-51CE-4923-952E-C65BF6DE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4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CDB48-4B18-43B8-ABB7-5548359C8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44011-711E-4FE0-92EF-881BA457F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21736-D328-4200-A0F0-364928FA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2C219-55BE-4269-9643-746050C4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3CE18-7E72-4C89-A82D-64EFF16A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7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6BDC-E1A9-4E3A-B32F-557966E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37CA-77DF-4628-A446-4C9B1875F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BC3A1-8F0B-482D-A4F4-E0C191DB3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404B-5702-48E2-AA4D-21C79A1E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07576-ADE5-44E8-9B91-67C64286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50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C54B-2DF1-4CCF-A5FF-626E66810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BA612-7A20-4CBC-8FAA-82F73BC0E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4084A-36DD-4951-9E7C-676D1B723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B5AE3-E933-4D3F-82A0-A3C63F13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FA37C-4115-4584-A05B-7FD0C38A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89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0369-2B8A-4734-B367-722F16B4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C64E7-E345-4147-BE17-FF7F8BC0A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69255-F823-4978-960E-B4502DA88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12447-6487-42BD-962D-D0AB155C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0A309-4F4B-4757-AB46-CFB3E560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B8C1-5A3E-4862-BD49-1F0E4568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5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3331-CB78-4977-8AE4-B31505EE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FCE7E-D7A1-4D27-8333-100F18DB8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6F47A-0F04-4295-9D36-6DF7B9FA6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46C72-07D0-45A5-83ED-E37031D5F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ED370-68F4-4516-A7DB-4AD9F8AF5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CBFA6-1729-4D84-8F37-A9D0B948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1615A-FF57-4045-A6E7-CF35B852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E787E6-144C-4DA9-B105-7B046584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22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A905-A30D-4747-B5D6-6C0ADC4E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F1128-28A8-429F-9BF4-E6372CAC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22B57-1C7F-4063-9372-06673D8A8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BF762-2276-4EC2-9451-53FC6637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88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300DF-5277-4053-A5F4-E3601EE9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8C2739-191E-4D3F-AA46-56944391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C2F06-0E76-436E-B20A-DB711CF6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0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B72E-6B0C-4DB4-8BF7-DA6838B7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DC0E-2F4E-412F-842C-2B27A34F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A1DE8-541B-4D10-B34D-5F598BBCA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234FC-EE41-4754-A54F-83B60AD0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28408-EF74-4185-A1E5-0D071CD4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D6B64-C717-4B33-83ED-CA294E9A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5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3A85-DCA0-47AC-B429-D8ACE485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96610-1F6F-471D-9451-C35043E71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2A7A8-3629-435C-A411-E0130472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33650-182A-4C24-92BD-B492C82C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AFEB5-C5F7-4521-BCD6-3FA70808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EC8D9-9B7E-4E8C-AD92-71D9E7A2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0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BBD33-D541-4A0A-B5DB-7127CCD2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A20B-1B84-48E9-A87E-514699CB8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EBE1-B85C-4413-8C89-700E5037C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7AACC-F4E5-4253-B51A-81533D6C15E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41839-5007-455D-BFEB-F07CF4EB5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CA731-0BE8-4BB4-9FE5-F8A66C20C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2AC16-9143-474F-AFB8-FF569F6B7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9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CE11-CDA5-4159-BACA-CFA910BAB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Lattice to PRISM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63FE9-7112-4FBA-982B-67D05FB70F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94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951C-16E7-4007-A81F-22072151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C22BE-6E5B-42A5-A26A-3BBDF2941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car is moving down the road towards a static obstacle</a:t>
            </a:r>
          </a:p>
          <a:p>
            <a:pPr lvl="1"/>
            <a:r>
              <a:rPr lang="en-US" dirty="0"/>
              <a:t>The car is equipped with the AEBS braking system and a learning-based image classifier</a:t>
            </a:r>
          </a:p>
          <a:p>
            <a:r>
              <a:rPr lang="en-US" dirty="0"/>
              <a:t>What is the probability that the car will not hit the obstacle?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28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BE5C-A304-45D2-9D5B-A64D46E2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Conditions and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7C227-2862-4E82-8229-5F8F0E4F4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9B4E5-F050-440D-A736-DDB733EC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183" y="1825625"/>
            <a:ext cx="6495617" cy="4033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3A2E7-F0E7-465F-AE5E-79AB2D0A2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3421215" cy="40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1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771F-A5C6-4F56-A173-E042A503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N=3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8DF1-EE0B-4774-8650-E43A2D045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25BF2-8B14-4AF2-9347-072227A01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421215" cy="4033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5CAF45-A83A-4B88-9E9D-17B581D54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18" y="1825625"/>
            <a:ext cx="5507182" cy="40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2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771F-A5C6-4F56-A173-E042A503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N=5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8DF1-EE0B-4774-8650-E43A2D045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25BF2-8B14-4AF2-9347-072227A01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421215" cy="4033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9984D-52F3-442F-B08E-030BFF9D8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854" y="1825625"/>
            <a:ext cx="6005945" cy="40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94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7DCA-6886-4D63-AA0D-2C88FDEB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C9CE3-0741-4F78-BD99-753AD03A3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15999-C573-44BF-9322-5E74E4709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421215" cy="4033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E1A6E-0692-4318-9775-6F7E746AC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037" y="1825625"/>
            <a:ext cx="6213764" cy="403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6FB9-57AC-4B9C-B233-07F96F94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LEC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A967E-6EFE-486D-A546-04F7F595D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915A0-F5D9-4CF5-ADDD-4F3BC10A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421215" cy="4033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B09A54-4529-4520-B4AE-D19CEBF6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528" y="1825625"/>
            <a:ext cx="6343272" cy="40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17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73FD-6B10-445A-9ED7-930D216E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Worse LEC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B702-0A05-46BF-BEE0-DB52C836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5024E-4A89-49A2-8359-8C2C071C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421215" cy="4033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A62F13-F42E-4760-BF5F-1FDA2EF5B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671" y="1825624"/>
            <a:ext cx="5940130" cy="403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5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3C08-80B7-4C37-9753-8D01F74D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Discretization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8C77-7E5E-489A-A5E7-0FED802C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F1F30-6EE8-4212-8D1D-FA1B8B9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4"/>
            <a:ext cx="3420010" cy="4062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10E47-394A-47FD-ADF4-10B44FF52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765" y="1825623"/>
            <a:ext cx="3997036" cy="403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3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33C08-80B7-4C37-9753-8D01F74D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Discretization, Larger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8C77-7E5E-489A-A5E7-0FED802C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F1F30-6EE8-4212-8D1D-FA1B8B93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4"/>
            <a:ext cx="3420010" cy="4062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6594F-E44C-4312-A8A5-AEC3BE7F6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321" y="1825624"/>
            <a:ext cx="6145602" cy="406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8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563E-290F-43B0-B5D2-069CE5E7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18267-5E6B-4533-A545-44B33E07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larger N values leads to better safety estimates</a:t>
            </a:r>
          </a:p>
          <a:p>
            <a:pPr lvl="1"/>
            <a:r>
              <a:rPr lang="en-US" dirty="0"/>
              <a:t>Intuition: The lattice runs the system dynamics for N trials, then rounds to the nearest point</a:t>
            </a:r>
          </a:p>
          <a:p>
            <a:pPr lvl="1"/>
            <a:r>
              <a:rPr lang="en-US" dirty="0"/>
              <a:t>So larger N values lead to less (worst case) rounding</a:t>
            </a:r>
          </a:p>
          <a:p>
            <a:r>
              <a:rPr lang="en-US" dirty="0"/>
              <a:t>Using coarser discretization leads to worse safety estimates</a:t>
            </a:r>
          </a:p>
          <a:p>
            <a:pPr lvl="1"/>
            <a:r>
              <a:rPr lang="en-US" dirty="0"/>
              <a:t>Intuition: Coarse discretization leads to more rounding</a:t>
            </a:r>
          </a:p>
          <a:p>
            <a:pPr lvl="1"/>
            <a:r>
              <a:rPr lang="en-US" dirty="0"/>
              <a:t>Can lead to moderate amounts of braking being ignored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2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A0D2-B4A4-4968-8474-DDC6B96D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1F66-48FE-4172-94AE-62EEE419F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point in the lattice</a:t>
            </a:r>
          </a:p>
          <a:p>
            <a:pPr lvl="1"/>
            <a:r>
              <a:rPr lang="en-US" dirty="0"/>
              <a:t>For a given N (number of controller iterations)</a:t>
            </a:r>
          </a:p>
          <a:p>
            <a:pPr lvl="2"/>
            <a:r>
              <a:rPr lang="en-US" dirty="0"/>
              <a:t>Compute the next point on the lattice based on the number of LEC classifications from 0 to N</a:t>
            </a:r>
          </a:p>
          <a:p>
            <a:r>
              <a:rPr lang="en-US" dirty="0"/>
              <a:t>So the lattice can determine if a sequence of LEC detections and misdetections is guaranteed safe</a:t>
            </a:r>
          </a:p>
          <a:p>
            <a:pPr lvl="1"/>
            <a:r>
              <a:rPr lang="en-US" dirty="0"/>
              <a:t>Conservatism</a:t>
            </a:r>
          </a:p>
          <a:p>
            <a:r>
              <a:rPr lang="en-US" dirty="0"/>
              <a:t>The resulting lattice is a 2-d array of points where each point has a set of transitions to other points on the lattice</a:t>
            </a:r>
          </a:p>
          <a:p>
            <a:pPr lvl="1"/>
            <a:r>
              <a:rPr lang="en-US" dirty="0"/>
              <a:t>The transitions are based on the number of LEC detections and misdetections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7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4912-0FC5-4A15-A569-758F2863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Issue: Nondeterminism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95D77-0B28-494C-84A1-D9439D708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</a:t>
            </a:r>
            <a:r>
              <a:rPr lang="en-US" dirty="0" err="1"/>
              <a:t>mdp</a:t>
            </a:r>
            <a:r>
              <a:rPr lang="en-US" dirty="0"/>
              <a:t> has 2 sources of non-determinism</a:t>
            </a:r>
          </a:p>
          <a:p>
            <a:pPr lvl="1"/>
            <a:r>
              <a:rPr lang="en-US" dirty="0"/>
              <a:t>Choosing which N value to use</a:t>
            </a:r>
          </a:p>
          <a:p>
            <a:pPr lvl="2"/>
            <a:r>
              <a:rPr lang="en-US" dirty="0"/>
              <a:t>The lattice contains the transitions for multiple N values and PRISM gets to pick the ‘best’ ones when doing the analysis</a:t>
            </a:r>
          </a:p>
          <a:p>
            <a:pPr lvl="1"/>
            <a:r>
              <a:rPr lang="en-US" dirty="0"/>
              <a:t>Choosing how to order the detections/misdetections when building the analysis</a:t>
            </a:r>
          </a:p>
          <a:p>
            <a:pPr lvl="2"/>
            <a:r>
              <a:rPr lang="en-US" dirty="0"/>
              <a:t>Recall: the ordering of the LEC detections affects which lattice point the model transitions to</a:t>
            </a:r>
          </a:p>
          <a:p>
            <a:pPr lvl="2"/>
            <a:r>
              <a:rPr lang="en-US" dirty="0"/>
              <a:t>There isn’t a full ordering over the lattice, so we cannot know of the points is worse, so we allow all the transitions non-deterministically and let PRISM pick the ‘worst’</a:t>
            </a:r>
          </a:p>
          <a:p>
            <a:r>
              <a:rPr lang="en-US" dirty="0"/>
              <a:t>So one source of non-determinism is ‘best case’ and the other is ‘worst case’</a:t>
            </a:r>
          </a:p>
          <a:p>
            <a:r>
              <a:rPr lang="en-US" dirty="0"/>
              <a:t>One workaround: only use one N for analyzing the lattice</a:t>
            </a:r>
          </a:p>
        </p:txBody>
      </p:sp>
    </p:spTree>
    <p:extLst>
      <p:ext uri="{BB962C8B-B14F-4D97-AF65-F5344CB8AC3E}">
        <p14:creationId xmlns:p14="http://schemas.microsoft.com/office/powerpoint/2010/main" val="408761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62CD-56AD-49A6-8A2E-48A3D017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Lattice Transitions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0561-B272-4589-B067-F960D9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118BB-7DFF-48D1-B6DD-E02BE2C8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3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553D5-33E3-4BE1-B2AD-A0CCEF9E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pic>
        <p:nvPicPr>
          <p:cNvPr id="4" name="latticeBuilding">
            <a:hlinkClick r:id="" action="ppaction://media"/>
            <a:extLst>
              <a:ext uri="{FF2B5EF4-FFF2-40B4-BE49-F238E27FC236}">
                <a16:creationId xmlns:a16="http://schemas.microsoft.com/office/drawing/2014/main" id="{443DCFF8-6EC6-47C1-B757-E481D5AFE6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7900" y="1825625"/>
            <a:ext cx="5157788" cy="4351338"/>
          </a:xfrm>
        </p:spPr>
      </p:pic>
    </p:spTree>
    <p:extLst>
      <p:ext uri="{BB962C8B-B14F-4D97-AF65-F5344CB8AC3E}">
        <p14:creationId xmlns:p14="http://schemas.microsoft.com/office/powerpoint/2010/main" val="203483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D33D-23D4-469D-B508-6211864B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477"/>
            <a:ext cx="10515600" cy="1325563"/>
          </a:xfrm>
        </p:spPr>
        <p:txBody>
          <a:bodyPr/>
          <a:lstStyle/>
          <a:p>
            <a:r>
              <a:rPr lang="en-US" dirty="0"/>
              <a:t>Safe/Unsafe Traces</a:t>
            </a:r>
          </a:p>
        </p:txBody>
      </p:sp>
      <p:pic>
        <p:nvPicPr>
          <p:cNvPr id="5" name="Content Placeholder 4" descr="A picture containing photo, colored, different, white&#10;&#10;Description automatically generated">
            <a:extLst>
              <a:ext uri="{FF2B5EF4-FFF2-40B4-BE49-F238E27FC236}">
                <a16:creationId xmlns:a16="http://schemas.microsoft.com/office/drawing/2014/main" id="{89CEB7C4-3289-4337-B13A-290A3A182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16869" cy="3837652"/>
          </a:xfrm>
        </p:spPr>
      </p:pic>
      <p:pic>
        <p:nvPicPr>
          <p:cNvPr id="9" name="Picture 8" descr="A picture containing photo, showing, different, colored&#10;&#10;Description automatically generated">
            <a:extLst>
              <a:ext uri="{FF2B5EF4-FFF2-40B4-BE49-F238E27FC236}">
                <a16:creationId xmlns:a16="http://schemas.microsoft.com/office/drawing/2014/main" id="{F81D2582-44D7-445E-BAD8-2CD3DD096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33" y="1690688"/>
            <a:ext cx="5116870" cy="38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3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6D91-7463-439B-A88E-60E0D2F7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and LEC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BF723-3E10-47AE-9DD4-5A821417F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lattice is composed with a perception LEC model</a:t>
            </a:r>
          </a:p>
          <a:p>
            <a:pPr lvl="1"/>
            <a:r>
              <a:rPr lang="en-US" dirty="0"/>
              <a:t>The LEC model produces sequences of detections/misdetections to run through the lattice</a:t>
            </a:r>
          </a:p>
          <a:p>
            <a:r>
              <a:rPr lang="en-US" dirty="0"/>
              <a:t>This results in a Markov Decision Process (MDP)</a:t>
            </a:r>
          </a:p>
          <a:p>
            <a:pPr lvl="1"/>
            <a:r>
              <a:rPr lang="en-US" dirty="0"/>
              <a:t>MDP: </a:t>
            </a:r>
            <a:r>
              <a:rPr lang="en-US" dirty="0" err="1"/>
              <a:t>markov</a:t>
            </a:r>
            <a:r>
              <a:rPr lang="en-US" dirty="0"/>
              <a:t> chain with non-deterministic transitions</a:t>
            </a:r>
          </a:p>
          <a:p>
            <a:r>
              <a:rPr lang="en-US" dirty="0"/>
              <a:t>There are tools for analyzing MDPs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PRISM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539A-8110-4904-90A8-2A1966C5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75449-6F2D-46D6-9977-290641C38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lattice is generated and populated in MATLAB</a:t>
            </a:r>
          </a:p>
          <a:p>
            <a:pPr lvl="1"/>
            <a:r>
              <a:rPr lang="en-US" dirty="0"/>
              <a:t>Transitions for different Ns are added at this time</a:t>
            </a:r>
          </a:p>
          <a:p>
            <a:pPr lvl="1"/>
            <a:r>
              <a:rPr lang="en-US" dirty="0"/>
              <a:t>This results in a non-deterministic state machine</a:t>
            </a:r>
          </a:p>
          <a:p>
            <a:r>
              <a:rPr lang="en-US" dirty="0"/>
              <a:t>MATLAB converts the lattice into a PRISM model</a:t>
            </a:r>
          </a:p>
          <a:p>
            <a:pPr lvl="1"/>
            <a:r>
              <a:rPr lang="en-US" dirty="0"/>
              <a:t>Gets composed with a probabilistic model of the LEC</a:t>
            </a:r>
          </a:p>
          <a:p>
            <a:pPr lvl="1"/>
            <a:r>
              <a:rPr lang="en-US" dirty="0"/>
              <a:t>Becomes a Markov Decision Process (MDP)</a:t>
            </a:r>
          </a:p>
          <a:p>
            <a:r>
              <a:rPr lang="en-US" dirty="0"/>
              <a:t>PRISM analyzes the resulting MDP to compute the probability bounds for various properties of the system</a:t>
            </a:r>
          </a:p>
          <a:p>
            <a:pPr lvl="1"/>
            <a:r>
              <a:rPr lang="en-US" dirty="0"/>
              <a:t>Lower bound probability of crashing</a:t>
            </a:r>
          </a:p>
          <a:p>
            <a:pPr lvl="1"/>
            <a:r>
              <a:rPr lang="en-US" dirty="0"/>
              <a:t>Upper bound probability of stopping without crashing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35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2BE0B-78CA-4FC4-83BD-DC230D870D68}"/>
              </a:ext>
            </a:extLst>
          </p:cNvPr>
          <p:cNvSpPr/>
          <p:nvPr/>
        </p:nvSpPr>
        <p:spPr>
          <a:xfrm>
            <a:off x="825843" y="537519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27B5C-3F2C-476D-A005-00F538DC6EA5}"/>
              </a:ext>
            </a:extLst>
          </p:cNvPr>
          <p:cNvSpPr/>
          <p:nvPr/>
        </p:nvSpPr>
        <p:spPr>
          <a:xfrm>
            <a:off x="3251892" y="537518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0A0D0-00B7-4DA6-A8F7-D24D4747A32F}"/>
              </a:ext>
            </a:extLst>
          </p:cNvPr>
          <p:cNvSpPr/>
          <p:nvPr/>
        </p:nvSpPr>
        <p:spPr>
          <a:xfrm>
            <a:off x="7410963" y="537519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FF339E-52D7-4122-87CE-1D1D4AB5F667}"/>
              </a:ext>
            </a:extLst>
          </p:cNvPr>
          <p:cNvSpPr/>
          <p:nvPr/>
        </p:nvSpPr>
        <p:spPr>
          <a:xfrm>
            <a:off x="9837012" y="537518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ED9AC-84BD-483A-8054-86A587A0F661}"/>
              </a:ext>
            </a:extLst>
          </p:cNvPr>
          <p:cNvSpPr/>
          <p:nvPr/>
        </p:nvSpPr>
        <p:spPr>
          <a:xfrm>
            <a:off x="5408142" y="2914130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B96820-1BC6-41E4-B195-4FFC94AF875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55903" y="1200300"/>
            <a:ext cx="79598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8941A8-3AB6-43B3-8BDB-344FAB187ED9}"/>
              </a:ext>
            </a:extLst>
          </p:cNvPr>
          <p:cNvCxnSpPr>
            <a:stCxn id="9" idx="1"/>
            <a:endCxn id="8" idx="3"/>
          </p:cNvCxnSpPr>
          <p:nvPr/>
        </p:nvCxnSpPr>
        <p:spPr>
          <a:xfrm flipH="1">
            <a:off x="9041023" y="1200300"/>
            <a:ext cx="79598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CBD03E9-8D83-416D-AFF4-9D454DA688FE}"/>
              </a:ext>
            </a:extLst>
          </p:cNvPr>
          <p:cNvCxnSpPr>
            <a:stCxn id="8" idx="1"/>
            <a:endCxn id="10" idx="0"/>
          </p:cNvCxnSpPr>
          <p:nvPr/>
        </p:nvCxnSpPr>
        <p:spPr>
          <a:xfrm rot="10800000" flipV="1">
            <a:off x="6223173" y="1200300"/>
            <a:ext cx="1187791" cy="17138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6922A9C-ECF8-4038-AF73-FD07059E93F1}"/>
              </a:ext>
            </a:extLst>
          </p:cNvPr>
          <p:cNvCxnSpPr>
            <a:cxnSpLocks/>
            <a:stCxn id="5" idx="3"/>
            <a:endCxn id="10" idx="0"/>
          </p:cNvCxnSpPr>
          <p:nvPr/>
        </p:nvCxnSpPr>
        <p:spPr>
          <a:xfrm>
            <a:off x="4881952" y="1200300"/>
            <a:ext cx="1341220" cy="171383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DDD00B2-DD34-4F15-8F9E-62B11E7C5BF0}"/>
              </a:ext>
            </a:extLst>
          </p:cNvPr>
          <p:cNvSpPr/>
          <p:nvPr/>
        </p:nvSpPr>
        <p:spPr>
          <a:xfrm>
            <a:off x="5408142" y="4933132"/>
            <a:ext cx="1630060" cy="13255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402152-AA75-4B33-87EE-B6660FB67AD7}"/>
              </a:ext>
            </a:extLst>
          </p:cNvPr>
          <p:cNvCxnSpPr>
            <a:stCxn id="10" idx="2"/>
            <a:endCxn id="23" idx="0"/>
          </p:cNvCxnSpPr>
          <p:nvPr/>
        </p:nvCxnSpPr>
        <p:spPr>
          <a:xfrm>
            <a:off x="6223172" y="4239693"/>
            <a:ext cx="0" cy="693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0F9CA7-AE47-4F0F-A9E4-1C9DDBA5305D}"/>
              </a:ext>
            </a:extLst>
          </p:cNvPr>
          <p:cNvSpPr txBox="1"/>
          <p:nvPr/>
        </p:nvSpPr>
        <p:spPr>
          <a:xfrm>
            <a:off x="825843" y="877133"/>
            <a:ext cx="163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 and AEBS Controller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926-A42E-485A-B2BA-B74361069C1B}"/>
              </a:ext>
            </a:extLst>
          </p:cNvPr>
          <p:cNvSpPr txBox="1"/>
          <p:nvPr/>
        </p:nvSpPr>
        <p:spPr>
          <a:xfrm>
            <a:off x="3233616" y="1015634"/>
            <a:ext cx="163006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Lattice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AD553B-1F61-4E38-B8A3-5628D93506E8}"/>
              </a:ext>
            </a:extLst>
          </p:cNvPr>
          <p:cNvSpPr txBox="1"/>
          <p:nvPr/>
        </p:nvSpPr>
        <p:spPr>
          <a:xfrm>
            <a:off x="7414316" y="1014751"/>
            <a:ext cx="163006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LEC 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0B2D6A-49DC-43A9-8BED-9B3A960E4ACC}"/>
              </a:ext>
            </a:extLst>
          </p:cNvPr>
          <p:cNvSpPr txBox="1"/>
          <p:nvPr/>
        </p:nvSpPr>
        <p:spPr>
          <a:xfrm>
            <a:off x="9818736" y="1014751"/>
            <a:ext cx="163006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Perception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A4F7A5-294F-420B-92DE-19F06AE7DB49}"/>
              </a:ext>
            </a:extLst>
          </p:cNvPr>
          <p:cNvSpPr txBox="1"/>
          <p:nvPr/>
        </p:nvSpPr>
        <p:spPr>
          <a:xfrm>
            <a:off x="5408142" y="3135767"/>
            <a:ext cx="1630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Markov Decision Process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CAC481-6ED8-4F15-AF8C-5D610069D554}"/>
              </a:ext>
            </a:extLst>
          </p:cNvPr>
          <p:cNvSpPr txBox="1"/>
          <p:nvPr/>
        </p:nvSpPr>
        <p:spPr>
          <a:xfrm>
            <a:off x="5408142" y="5411249"/>
            <a:ext cx="163006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PRISM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2563C6-D1A9-41F0-86BC-63D7BC411AB3}"/>
              </a:ext>
            </a:extLst>
          </p:cNvPr>
          <p:cNvSpPr txBox="1"/>
          <p:nvPr/>
        </p:nvSpPr>
        <p:spPr>
          <a:xfrm>
            <a:off x="1299523" y="2992391"/>
            <a:ext cx="324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Discretization and abstraction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FD8882-9E7C-4A66-8EA4-31505F5E7FEB}"/>
              </a:ext>
            </a:extLst>
          </p:cNvPr>
          <p:cNvSpPr txBox="1"/>
          <p:nvPr/>
        </p:nvSpPr>
        <p:spPr>
          <a:xfrm>
            <a:off x="8755789" y="3059668"/>
            <a:ext cx="324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Ex. Fixed true positive rate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1E81F5-514E-4E03-9767-A5EE6BC182C6}"/>
              </a:ext>
            </a:extLst>
          </p:cNvPr>
          <p:cNvCxnSpPr>
            <a:cxnSpLocks/>
          </p:cNvCxnSpPr>
          <p:nvPr/>
        </p:nvCxnSpPr>
        <p:spPr>
          <a:xfrm flipV="1">
            <a:off x="2853897" y="1384079"/>
            <a:ext cx="0" cy="160831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4DF3DB-1973-4EDE-B847-2221DEAB66F0}"/>
              </a:ext>
            </a:extLst>
          </p:cNvPr>
          <p:cNvCxnSpPr>
            <a:stCxn id="36" idx="0"/>
          </p:cNvCxnSpPr>
          <p:nvPr/>
        </p:nvCxnSpPr>
        <p:spPr>
          <a:xfrm flipH="1" flipV="1">
            <a:off x="8587946" y="2057214"/>
            <a:ext cx="1792756" cy="10024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0CD7ACB-8F97-426C-B19F-CC99059FDECE}"/>
              </a:ext>
            </a:extLst>
          </p:cNvPr>
          <p:cNvSpPr txBox="1"/>
          <p:nvPr/>
        </p:nvSpPr>
        <p:spPr>
          <a:xfrm>
            <a:off x="4598259" y="738194"/>
            <a:ext cx="324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I/O Composition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3D66F0-6F82-4DCB-9FDF-3BD192F6E3C6}"/>
              </a:ext>
            </a:extLst>
          </p:cNvPr>
          <p:cNvSpPr txBox="1"/>
          <p:nvPr/>
        </p:nvSpPr>
        <p:spPr>
          <a:xfrm>
            <a:off x="798820" y="4335707"/>
            <a:ext cx="324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LEC model outputs serve as the inputs to the lattice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38FAEA2-D236-4273-B8E1-8393BF0F86D1}"/>
              </a:ext>
            </a:extLst>
          </p:cNvPr>
          <p:cNvCxnSpPr>
            <a:stCxn id="46" idx="3"/>
          </p:cNvCxnSpPr>
          <p:nvPr/>
        </p:nvCxnSpPr>
        <p:spPr>
          <a:xfrm flipV="1">
            <a:off x="4048646" y="3744097"/>
            <a:ext cx="1153549" cy="91477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431B43-D582-4BFE-A1E4-99272E18F308}"/>
              </a:ext>
            </a:extLst>
          </p:cNvPr>
          <p:cNvCxnSpPr>
            <a:stCxn id="33" idx="3"/>
          </p:cNvCxnSpPr>
          <p:nvPr/>
        </p:nvCxnSpPr>
        <p:spPr>
          <a:xfrm>
            <a:off x="7038202" y="5595913"/>
            <a:ext cx="9071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AF06130-346F-4F78-9C57-BB37B1CE7CA9}"/>
              </a:ext>
            </a:extLst>
          </p:cNvPr>
          <p:cNvSpPr txBox="1"/>
          <p:nvPr/>
        </p:nvSpPr>
        <p:spPr>
          <a:xfrm>
            <a:off x="8087502" y="5288368"/>
            <a:ext cx="324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Lower bound on true probability of crashing</a:t>
            </a:r>
          </a:p>
        </p:txBody>
      </p:sp>
    </p:spTree>
    <p:extLst>
      <p:ext uri="{BB962C8B-B14F-4D97-AF65-F5344CB8AC3E}">
        <p14:creationId xmlns:p14="http://schemas.microsoft.com/office/powerpoint/2010/main" val="239720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7049-FC88-4CB3-BB52-28715DC7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as Program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F621-365D-4589-B47D-D145CB33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lattice is an abstraction of the real car and controller dynamics</a:t>
            </a:r>
          </a:p>
          <a:p>
            <a:r>
              <a:rPr lang="en-US" dirty="0"/>
              <a:t>Concrete Program: car and controller</a:t>
            </a:r>
          </a:p>
          <a:p>
            <a:pPr lvl="1"/>
            <a:r>
              <a:rPr lang="en-US" dirty="0"/>
              <a:t>States: 2 positive, real-valued states: position and velocity</a:t>
            </a:r>
          </a:p>
          <a:p>
            <a:pPr lvl="1"/>
            <a:r>
              <a:rPr lang="en-US" dirty="0"/>
              <a:t>Semantics: Differential equations describing the car’s motion, the code for computing the controller’s braking power and the LEC outputs</a:t>
            </a:r>
          </a:p>
          <a:p>
            <a:r>
              <a:rPr lang="en-US" dirty="0"/>
              <a:t>Abstract Program: Lattice</a:t>
            </a:r>
          </a:p>
          <a:p>
            <a:pPr lvl="1"/>
            <a:r>
              <a:rPr lang="en-US" dirty="0"/>
              <a:t>States: 2 positive, integer valued states: position and velocity (forms a 2-D grid of cells)</a:t>
            </a:r>
          </a:p>
          <a:p>
            <a:pPr lvl="1"/>
            <a:r>
              <a:rPr lang="en-US" dirty="0"/>
              <a:t>Semantics: Transitions from one lattice point to another based on sequences of LEC outputs</a:t>
            </a:r>
          </a:p>
          <a:p>
            <a:r>
              <a:rPr lang="en-US" dirty="0"/>
              <a:t>Abstraction function: Rounding the position down and the velocity up</a:t>
            </a:r>
          </a:p>
          <a:p>
            <a:r>
              <a:rPr lang="en-US" dirty="0"/>
              <a:t>Concretization function: Producing the range of positions and velocities for a given lattice cell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01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773</Words>
  <Application>Microsoft Office PowerPoint</Application>
  <PresentationFormat>Widescreen</PresentationFormat>
  <Paragraphs>117</Paragraphs>
  <Slides>20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Roboto</vt:lpstr>
      <vt:lpstr>Office Theme</vt:lpstr>
      <vt:lpstr>Lattice to PRISM Pipeline</vt:lpstr>
      <vt:lpstr>Lattice Overview</vt:lpstr>
      <vt:lpstr>Constructing Lattice Transitions</vt:lpstr>
      <vt:lpstr>Visuals</vt:lpstr>
      <vt:lpstr>Safe/Unsafe Traces</vt:lpstr>
      <vt:lpstr>Lattice and LEC Model</vt:lpstr>
      <vt:lpstr>Lattice Workflow</vt:lpstr>
      <vt:lpstr>PowerPoint Presentation</vt:lpstr>
      <vt:lpstr>Lattice as Program Abstraction</vt:lpstr>
      <vt:lpstr>Simple Example</vt:lpstr>
      <vt:lpstr>Initial Conditions and Result</vt:lpstr>
      <vt:lpstr>Only N=3</vt:lpstr>
      <vt:lpstr>Only N=5</vt:lpstr>
      <vt:lpstr>Extra N</vt:lpstr>
      <vt:lpstr>Better LEC</vt:lpstr>
      <vt:lpstr>Worse LEC</vt:lpstr>
      <vt:lpstr>Larger Discretization</vt:lpstr>
      <vt:lpstr>Larger Discretization, Larger N</vt:lpstr>
      <vt:lpstr>Takeaways</vt:lpstr>
      <vt:lpstr>Issue: Nondeterminism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Lattice to PRISM Pipeline</dc:title>
  <dc:creator>Cleaveland, Matthew Rance</dc:creator>
  <cp:lastModifiedBy>Cleaveland, Matthew Rance</cp:lastModifiedBy>
  <cp:revision>80</cp:revision>
  <dcterms:created xsi:type="dcterms:W3CDTF">2020-06-30T13:09:42Z</dcterms:created>
  <dcterms:modified xsi:type="dcterms:W3CDTF">2020-06-30T21:05:42Z</dcterms:modified>
</cp:coreProperties>
</file>